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7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4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26F3D-410A-4501-9AE9-F4AA636C176E}" type="datetimeFigureOut">
              <a:rPr lang="en-US" smtClean="0"/>
              <a:t>6/4/2021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8B908-62C8-41C6-91C9-1CFBFA9B0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AA438-4EC8-4E9D-A682-FE5AC96AF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B2F836-5D16-424F-9ACE-280A782C3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7BBEDE-1340-43FD-BE0F-9BE52EDD5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C48E-A728-41CD-9AE8-C8EC0D1D20EF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CF931-C32B-4085-A05F-0D15520A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78BBE-FD11-4214-ACDE-87BECD71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2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9544-78E6-46B9-8101-BC9B573CA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C31C0-96D3-4774-9B4B-58EAF0845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04443-289A-4553-951B-84A95A40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568CB-5419-447E-8C55-78C341690FF2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9591-81E7-4721-8C2B-44119D790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427E8-701C-499F-8243-AA5830C6E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3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FED8C5-739B-4D70-9F38-976CABA58B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B169F-DBCB-4399-8DFC-D39C60847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35997-FB23-40D2-B087-9961B198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EB9B-BD20-45ED-81F2-14DCA68639B0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90C20-0140-4B10-A55D-193A36CA5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D9668-A57E-4168-A1BA-3B6FCB54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9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8869-7F44-44D3-A2EA-F8698D7B1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AE2BF-8D69-4469-9F67-1C2A3E7DC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7FC97-2319-4663-BC37-465D2EC34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7772C-44D6-499A-A2CE-690FAC79BAD8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C447C-23C6-4D9E-9979-123A4C40E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9B07B-18FC-4CDA-A8A4-E31334D2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9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2ECE4-3BED-4D11-B189-63D5108C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C870-768D-4A80-BF41-8A4C5F55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8C879D-F83E-4C3C-A540-E8B4D475F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1D50-60E7-41BC-A061-38D45F8D37CC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3AF15-29A3-40C1-ABA1-AB4428FA0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036C6-B0E6-4630-8819-E2EA6B84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17DAF-E9EC-4C96-97B2-A787BFD6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792E-C9C6-49D7-BAB4-6F8CA5C604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EC8C58-8C3F-47B1-88F0-42631DA89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67178C-CB14-4124-A001-FD214A749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05418-9072-4F31-83FE-185C78C34D48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3105D-39BC-4609-9639-F25DDFCE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95A3E-35F2-44E1-83D0-D95AD99B1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9EA2D-AAD8-44C2-BB23-35A54A368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EF505-DBAC-4D51-9C70-1593788261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98BCB7-2CDB-460E-943B-EE8B758FCA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8C7EAA-BCE2-4C10-AC35-E3F26628A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9E6744-E3F8-48B7-A73D-41AFCA838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F5BC3E-F517-4780-9A97-05F20923C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8D2AD-8044-4925-A62D-F5E3657675F0}" type="datetime1">
              <a:rPr lang="en-US" smtClean="0"/>
              <a:t>6/4/2021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73A592-275F-48B5-8DF9-1E689B294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A6B23A-49B7-473B-B086-0E2C6DF0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397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FE1E-D30F-423D-A02A-62BA00FB7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7CCB1-96BA-420E-8019-93E49581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364C7-BC35-4F62-96D0-FDB762937F52}" type="datetime1">
              <a:rPr lang="en-US" smtClean="0"/>
              <a:t>6/4/2021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AED2-302E-40B8-B34F-AE6D6684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713750-8D81-4B5E-8F92-56FE2693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25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12EE99-5026-48DA-A63F-9B8E543D7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48B3-138E-4B7D-B48F-C6AE03FAAF5F}" type="datetime1">
              <a:rPr lang="en-US" smtClean="0"/>
              <a:t>6/4/2021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310F9C-81EC-4594-9D72-D7F0808A4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719A12-7755-4198-B4BF-8D19C216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1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DD0F4-BE2D-474F-9A21-559D31FED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E36F6-C0E7-4225-878D-76A63244B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3EA6C-78F2-46DB-917C-F1BC1F339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2A3C0-9CFC-42AE-B73F-A4878CFC4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AF73B-4129-46A9-8F39-0DE4EEE22470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6487C-4020-440C-A535-CB3B05F21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8CF5F-2E08-4C3E-A5C2-45FA9222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797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1FCA8-2D53-4623-8CC4-8C6247110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FF410-EF6F-412D-8110-033A70B4DD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07C84-EC00-42CA-8ECA-8C5198B4E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35A99-9E30-4A96-A8F0-C7392E9B3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C4A5D-F20B-45AC-89D7-D34512D31505}" type="datetime1">
              <a:rPr lang="en-US" smtClean="0"/>
              <a:t>6/4/2021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AAE58-81D7-4F62-857E-D7970FED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PAGE 1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C8C813-A17C-4596-95D8-E5669A2AD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77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FC5905-38D1-422F-BFE6-9238AEE12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3B341-5796-4052-BBD8-FF35E5C58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9E1FC-096A-4C17-86BC-04C06DDA4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80E5-3EBF-412F-87FB-4F068EF0DE92}" type="datetime1">
              <a:rPr lang="en-US" smtClean="0"/>
              <a:t>6/4/2021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667E8-021A-4BC6-AFB4-FED0EF9E4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PAGE 1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10223-2021-4741-80F7-C69957C805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A76BA-4749-44FE-8223-0C25B4729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018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F2A45-41AA-4F06-84FA-00A71C36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9866" y="108291"/>
            <a:ext cx="4832966" cy="687836"/>
          </a:xfrm>
        </p:spPr>
        <p:txBody>
          <a:bodyPr anchor="b">
            <a:noAutofit/>
          </a:bodyPr>
          <a:lstStyle/>
          <a:p>
            <a:pPr algn="ctr"/>
            <a:r>
              <a:rPr lang="en-US" sz="2400" b="1" u="sng" dirty="0"/>
              <a:t>Toyo Ink America’s PSA’s for Low VOC Automotive Applications  -  2021</a:t>
            </a:r>
          </a:p>
        </p:txBody>
      </p:sp>
      <p:pic>
        <p:nvPicPr>
          <p:cNvPr id="4" name="図 10">
            <a:extLst>
              <a:ext uri="{FF2B5EF4-FFF2-40B4-BE49-F238E27FC236}">
                <a16:creationId xmlns:a16="http://schemas.microsoft.com/office/drawing/2014/main" id="{5812D2DD-F4BC-435E-A4E0-AE5F856C2A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75384" y="176208"/>
            <a:ext cx="3029882" cy="551995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9B5D103-B169-403D-B429-EA61EFAD7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5933" y="6610519"/>
            <a:ext cx="4871092" cy="23137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C6A7A7-BDC1-49C8-BAB4-023DBE20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51189" y="6072019"/>
            <a:ext cx="4114800" cy="740034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dirty="0"/>
              <a:t>        PAGE 1 of 1</a:t>
            </a:r>
          </a:p>
        </p:txBody>
      </p:sp>
      <p:sp>
        <p:nvSpPr>
          <p:cNvPr id="20" name="テキスト ボックス 5">
            <a:extLst>
              <a:ext uri="{FF2B5EF4-FFF2-40B4-BE49-F238E27FC236}">
                <a16:creationId xmlns:a16="http://schemas.microsoft.com/office/drawing/2014/main" id="{D7C882C3-4BE9-4676-B001-FCA5C6FE58A6}"/>
              </a:ext>
            </a:extLst>
          </p:cNvPr>
          <p:cNvSpPr txBox="1"/>
          <p:nvPr/>
        </p:nvSpPr>
        <p:spPr>
          <a:xfrm>
            <a:off x="336638" y="1025822"/>
            <a:ext cx="4599977" cy="7386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232172" indent="-232172">
              <a:buFontTx/>
              <a:buChar char="-"/>
            </a:pPr>
            <a:r>
              <a:rPr lang="en-US" altLang="ja-JP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Excellent adhesion to automotive FOAMS</a:t>
            </a:r>
            <a:endParaRPr kumimoji="1" lang="en-US" altLang="ja-JP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32172" indent="-232172">
              <a:buFontTx/>
              <a:buChar char="-"/>
            </a:pPr>
            <a:r>
              <a:rPr lang="en-US" altLang="ja-JP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Great heat resistance and shear</a:t>
            </a:r>
            <a:endParaRPr kumimoji="1" lang="en-US" altLang="ja-JP" sz="1400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32172" indent="-232172">
              <a:buFontTx/>
              <a:buChar char="-"/>
            </a:pPr>
            <a:r>
              <a:rPr lang="en-US" altLang="ja-JP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Meet </a:t>
            </a:r>
            <a:r>
              <a:rPr lang="en-US" altLang="ja-JP" sz="1400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low VOC </a:t>
            </a:r>
            <a:r>
              <a:rPr lang="en-US" altLang="ja-JP" sz="14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automotive specs (Toluene free PSA)</a:t>
            </a:r>
          </a:p>
        </p:txBody>
      </p:sp>
      <p:graphicFrame>
        <p:nvGraphicFramePr>
          <p:cNvPr id="24" name="表 4">
            <a:extLst>
              <a:ext uri="{FF2B5EF4-FFF2-40B4-BE49-F238E27FC236}">
                <a16:creationId xmlns:a16="http://schemas.microsoft.com/office/drawing/2014/main" id="{6CC63279-F6EF-40A2-AECD-7EB955787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20014"/>
              </p:ext>
            </p:extLst>
          </p:nvPr>
        </p:nvGraphicFramePr>
        <p:xfrm>
          <a:off x="273637" y="1764486"/>
          <a:ext cx="5575621" cy="45984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79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108">
                  <a:extLst>
                    <a:ext uri="{9D8B030D-6E8A-4147-A177-3AD203B41FA5}">
                      <a16:colId xmlns:a16="http://schemas.microsoft.com/office/drawing/2014/main" val="2336230895"/>
                    </a:ext>
                  </a:extLst>
                </a:gridCol>
                <a:gridCol w="911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1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13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1327">
                  <a:extLst>
                    <a:ext uri="{9D8B030D-6E8A-4147-A177-3AD203B41FA5}">
                      <a16:colId xmlns:a16="http://schemas.microsoft.com/office/drawing/2014/main" val="1066802748"/>
                    </a:ext>
                  </a:extLst>
                </a:gridCol>
              </a:tblGrid>
              <a:tr h="49947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PSA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BPS 5375TX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BPS 6080TX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BPS 6574TX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BPS 6391TX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18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Concept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STD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Toluene free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High solid</a:t>
                      </a:r>
                    </a:p>
                    <a:p>
                      <a:pPr algn="ctr"/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Toluene</a:t>
                      </a:r>
                      <a:r>
                        <a:rPr lang="en-US" altLang="ja-JP" sz="12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free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High solid</a:t>
                      </a:r>
                    </a:p>
                    <a:p>
                      <a:pPr algn="ctr"/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Toluene</a:t>
                      </a:r>
                      <a:r>
                        <a:rPr lang="en-US" altLang="ja-JP" sz="12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free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40">
                <a:tc gridSpan="2"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Solid content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endParaRPr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45%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45%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57%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70%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9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Viscosity </a:t>
                      </a:r>
                      <a: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(mPa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･</a:t>
                      </a:r>
                      <a: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s)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8,000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8,500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7,000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7,000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9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Type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48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24hr Peel </a:t>
                      </a:r>
                      <a:b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</a:b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 23℃50%RH</a:t>
                      </a:r>
                      <a:b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altLang="ja-JP" sz="12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lb</a:t>
                      </a: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/inch)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to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SS</a:t>
                      </a:r>
                    </a:p>
                  </a:txBody>
                  <a:tcPr marL="91439" marR="91439" marT="45723" marB="45723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5.4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5.5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5.8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5.5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6881">
                <a:tc vMerge="1">
                  <a:txBody>
                    <a:bodyPr/>
                    <a:lstStyle/>
                    <a:p>
                      <a:endParaRPr lang="ja-JP" alt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to PE</a:t>
                      </a:r>
                    </a:p>
                  </a:txBody>
                  <a:tcPr marL="91439" marR="91439" marT="45723" marB="45723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2.3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2.4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471">
                <a:tc gridSpan="2">
                  <a:txBody>
                    <a:bodyPr/>
                    <a:lstStyle/>
                    <a:p>
                      <a:r>
                        <a:rPr lang="en-US" altLang="ja-JP" sz="1200" b="0">
                          <a:latin typeface="+mn-lt"/>
                        </a:rPr>
                        <a:t>Shear</a:t>
                      </a:r>
                      <a:r>
                        <a:rPr lang="en-US" altLang="ja-JP" sz="1200" b="0" baseline="0">
                          <a:latin typeface="+mn-lt"/>
                        </a:rPr>
                        <a:t> 1kg-80</a:t>
                      </a:r>
                      <a:r>
                        <a:rPr lang="en-US" altLang="ja-JP" sz="1200" b="0" u="non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℃-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7</a:t>
                      </a:r>
                      <a:r>
                        <a:rPr kumimoji="1" lang="en-US" altLang="ja-JP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0,000sec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endParaRPr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47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FOAM sheet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2” Mandrel test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23℃</a:t>
                      </a:r>
                      <a:r>
                        <a:rPr lang="en-US" altLang="ja-JP" sz="1200" b="0" u="non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(73F)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No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No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No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No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471">
                <a:tc vMerge="1">
                  <a:txBody>
                    <a:bodyPr/>
                    <a:lstStyle/>
                    <a:p>
                      <a:endParaRPr lang="ja-JP" alt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69</a:t>
                      </a: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℃</a:t>
                      </a:r>
                      <a:r>
                        <a:rPr lang="en-US" altLang="ja-JP" sz="12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(156F)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No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No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Limited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Limited flagging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5" name="テキスト ボックス 4">
            <a:extLst>
              <a:ext uri="{FF2B5EF4-FFF2-40B4-BE49-F238E27FC236}">
                <a16:creationId xmlns:a16="http://schemas.microsoft.com/office/drawing/2014/main" id="{7515E238-72ED-4C71-B631-742AACA36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8124" y="5390676"/>
            <a:ext cx="16671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1200" dirty="0">
                <a:latin typeface="+mn-lt"/>
              </a:rPr>
              <a:t>Base</a:t>
            </a:r>
            <a:r>
              <a:rPr lang="ja-JP" altLang="en-US" sz="1200" dirty="0">
                <a:latin typeface="+mn-lt"/>
              </a:rPr>
              <a:t> </a:t>
            </a:r>
            <a:r>
              <a:rPr lang="en-US" altLang="ja-JP" sz="1200" dirty="0">
                <a:latin typeface="+mn-lt"/>
              </a:rPr>
              <a:t>material</a:t>
            </a:r>
            <a:br>
              <a:rPr lang="en-US" altLang="ja-JP" sz="1200" dirty="0">
                <a:latin typeface="+mn-lt"/>
              </a:rPr>
            </a:br>
            <a:r>
              <a:rPr lang="ja-JP" altLang="en-US" sz="1200" dirty="0">
                <a:latin typeface="+mn-lt"/>
              </a:rPr>
              <a:t>　        ：　</a:t>
            </a:r>
            <a:r>
              <a:rPr lang="en-US" altLang="ja-JP" sz="1200" dirty="0">
                <a:latin typeface="+mn-lt"/>
              </a:rPr>
              <a:t>PET50μm</a:t>
            </a:r>
            <a:br>
              <a:rPr lang="en-US" altLang="ja-JP" sz="1200" dirty="0">
                <a:latin typeface="+mn-lt"/>
              </a:rPr>
            </a:br>
            <a:r>
              <a:rPr lang="en-US" altLang="ja-JP" sz="1200" dirty="0">
                <a:latin typeface="+mn-lt"/>
              </a:rPr>
              <a:t>Coating</a:t>
            </a:r>
            <a:r>
              <a:rPr lang="ja-JP" altLang="en-US" sz="1200" dirty="0">
                <a:latin typeface="+mn-lt"/>
              </a:rPr>
              <a:t> </a:t>
            </a:r>
            <a:r>
              <a:rPr lang="en-US" altLang="ja-JP" sz="1200" dirty="0">
                <a:latin typeface="+mn-lt"/>
              </a:rPr>
              <a:t>weight</a:t>
            </a:r>
            <a:br>
              <a:rPr lang="en-US" altLang="ja-JP" sz="1200" dirty="0">
                <a:latin typeface="+mn-lt"/>
              </a:rPr>
            </a:br>
            <a:r>
              <a:rPr lang="en-US" altLang="ja-JP" sz="1200" dirty="0">
                <a:latin typeface="+mn-lt"/>
              </a:rPr>
              <a:t>          </a:t>
            </a:r>
            <a:r>
              <a:rPr lang="ja-JP" altLang="en-US" sz="1200" dirty="0">
                <a:latin typeface="+mn-lt"/>
              </a:rPr>
              <a:t>：　</a:t>
            </a:r>
            <a:r>
              <a:rPr lang="en-US" altLang="ja-JP" sz="1200" dirty="0">
                <a:latin typeface="+mn-lt"/>
              </a:rPr>
              <a:t>50 g/m</a:t>
            </a:r>
            <a:r>
              <a:rPr lang="en-US" altLang="ja-JP" sz="1200" baseline="30000" dirty="0">
                <a:latin typeface="+mn-lt"/>
              </a:rPr>
              <a:t>2</a:t>
            </a:r>
            <a:endParaRPr lang="ja-JP" altLang="en-US" sz="1200" dirty="0">
              <a:latin typeface="+mn-lt"/>
            </a:endParaRPr>
          </a:p>
        </p:txBody>
      </p:sp>
      <p:graphicFrame>
        <p:nvGraphicFramePr>
          <p:cNvPr id="19" name="表 4">
            <a:extLst>
              <a:ext uri="{FF2B5EF4-FFF2-40B4-BE49-F238E27FC236}">
                <a16:creationId xmlns:a16="http://schemas.microsoft.com/office/drawing/2014/main" id="{1A3A1E23-752B-4C82-BFC5-9D88BA48C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09998"/>
              </p:ext>
            </p:extLst>
          </p:nvPr>
        </p:nvGraphicFramePr>
        <p:xfrm>
          <a:off x="5964596" y="1764486"/>
          <a:ext cx="5953766" cy="45782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3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759">
                  <a:extLst>
                    <a:ext uri="{9D8B030D-6E8A-4147-A177-3AD203B41FA5}">
                      <a16:colId xmlns:a16="http://schemas.microsoft.com/office/drawing/2014/main" val="2336230895"/>
                    </a:ext>
                  </a:extLst>
                </a:gridCol>
                <a:gridCol w="13169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97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5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31890">
                  <a:extLst>
                    <a:ext uri="{9D8B030D-6E8A-4147-A177-3AD203B41FA5}">
                      <a16:colId xmlns:a16="http://schemas.microsoft.com/office/drawing/2014/main" val="3153782981"/>
                    </a:ext>
                  </a:extLst>
                </a:gridCol>
                <a:gridCol w="949729">
                  <a:extLst>
                    <a:ext uri="{9D8B030D-6E8A-4147-A177-3AD203B41FA5}">
                      <a16:colId xmlns:a16="http://schemas.microsoft.com/office/drawing/2014/main" val="1066802748"/>
                    </a:ext>
                  </a:extLst>
                </a:gridCol>
              </a:tblGrid>
              <a:tr h="492667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PSA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BPS 6574TX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BTX-275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BPS 6080TX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BTX-136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9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Concept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High solid</a:t>
                      </a:r>
                    </a:p>
                    <a:p>
                      <a:pPr algn="ctr"/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Toluene</a:t>
                      </a:r>
                      <a:r>
                        <a:rPr lang="en-US" altLang="ja-JP" sz="12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 free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Improved of BPS6574TX</a:t>
                      </a:r>
                      <a:b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Better VOC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baseline="0" dirty="0">
                          <a:solidFill>
                            <a:srgbClr val="FF0000"/>
                          </a:solidFill>
                          <a:latin typeface="+mn-lt"/>
                        </a:rPr>
                        <a:t>Toluene free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Improved of BPS6080TX</a:t>
                      </a:r>
                      <a:b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</a:br>
                      <a:r>
                        <a:rPr lang="en-US" altLang="ja-JP" sz="1200" b="0" dirty="0">
                          <a:solidFill>
                            <a:srgbClr val="FF0000"/>
                          </a:solidFill>
                          <a:latin typeface="+mn-lt"/>
                        </a:rPr>
                        <a:t>Best VOC</a:t>
                      </a:r>
                      <a:endParaRPr lang="ja-JP" altLang="en-US" sz="1200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500">
                <a:tc gridSpan="2"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Solid content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endParaRPr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57%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57%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45%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54%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Viscosity </a:t>
                      </a:r>
                      <a: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(mPa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･</a:t>
                      </a:r>
                      <a: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s)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7,000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5,000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8,500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8,000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Type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 parts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76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  <a:t>24hr Peel </a:t>
                      </a:r>
                      <a:br>
                        <a:rPr kumimoji="1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S Mincho" pitchFamily="49" charset="-128"/>
                        </a:rPr>
                      </a:b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at 23℃50%RH</a:t>
                      </a:r>
                      <a:b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altLang="ja-JP" sz="1200" b="0" u="non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lb</a:t>
                      </a: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/inch)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to</a:t>
                      </a: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 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SS</a:t>
                      </a:r>
                    </a:p>
                  </a:txBody>
                  <a:tcPr marL="91439" marR="91439" marT="45723" marB="45723" anchor="ctr" horzOverflow="overflow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5.8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5.8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5.5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5.7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036">
                <a:tc vMerge="1">
                  <a:txBody>
                    <a:bodyPr/>
                    <a:lstStyle/>
                    <a:p>
                      <a:endParaRPr lang="ja-JP" altLang="en-US" sz="18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 anchorCtr="1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to PE</a:t>
                      </a:r>
                    </a:p>
                  </a:txBody>
                  <a:tcPr marL="91439" marR="91439" marT="45723" marB="45723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2.4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2.4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5300">
                <a:tc gridSpan="2">
                  <a:txBody>
                    <a:bodyPr/>
                    <a:lstStyle/>
                    <a:p>
                      <a:r>
                        <a:rPr lang="en-US" altLang="ja-JP" sz="1200" b="0" dirty="0">
                          <a:latin typeface="+mn-lt"/>
                        </a:rPr>
                        <a:t>Shear</a:t>
                      </a:r>
                      <a:r>
                        <a:rPr lang="en-US" altLang="ja-JP" sz="1200" b="0" baseline="0" dirty="0">
                          <a:latin typeface="+mn-lt"/>
                        </a:rPr>
                        <a:t> 1kg-80</a:t>
                      </a: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℃-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7</a:t>
                      </a: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0,000sec</a:t>
                      </a:r>
                      <a:endParaRPr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 hMerge="1">
                  <a:txBody>
                    <a:bodyPr/>
                    <a:lstStyle/>
                    <a:p>
                      <a:endParaRPr lang="ja-JP" altLang="en-US" sz="14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Pass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613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Ball tack</a:t>
                      </a:r>
                      <a:b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1" lang="en-US" altLang="ja-JP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-128"/>
                        </a:rPr>
                        <a:t>(J. Dow Method)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r>
                        <a:rPr lang="en-US" altLang="ja-JP" sz="12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(#)</a:t>
                      </a:r>
                      <a:endParaRPr lang="ja-JP" altLang="en-US" sz="12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5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6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7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>
                          <a:latin typeface="+mn-lt"/>
                        </a:rPr>
                        <a:t>6</a:t>
                      </a:r>
                      <a:endParaRPr kumimoji="1" lang="ja-JP" altLang="en-US" sz="1200" b="0" dirty="0">
                        <a:latin typeface="+mn-lt"/>
                      </a:endParaRPr>
                    </a:p>
                  </a:txBody>
                  <a:tcPr marL="68580" marR="68580" marT="34290" marB="34290" anchor="ctr" anchorCtr="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" name="テキスト ボックス 5">
            <a:extLst>
              <a:ext uri="{FF2B5EF4-FFF2-40B4-BE49-F238E27FC236}">
                <a16:creationId xmlns:a16="http://schemas.microsoft.com/office/drawing/2014/main" id="{7B138303-852C-4E18-9A97-D25C200BAA07}"/>
              </a:ext>
            </a:extLst>
          </p:cNvPr>
          <p:cNvSpPr txBox="1"/>
          <p:nvPr/>
        </p:nvSpPr>
        <p:spPr>
          <a:xfrm>
            <a:off x="5964596" y="995980"/>
            <a:ext cx="4582345" cy="738664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none" rtlCol="0">
            <a:spAutoFit/>
          </a:bodyPr>
          <a:lstStyle/>
          <a:p>
            <a:pPr marL="232172" indent="-232172">
              <a:buFontTx/>
              <a:buChar char="-"/>
            </a:pPr>
            <a:r>
              <a:rPr lang="en-US" altLang="ja-JP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Excellent adhesion to automotive FOAMS</a:t>
            </a:r>
            <a:endParaRPr kumimoji="1" lang="en-US" altLang="ja-JP" sz="14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232172" indent="-232172">
              <a:buFontTx/>
              <a:buChar char="-"/>
            </a:pPr>
            <a:r>
              <a:rPr lang="en-US" altLang="ja-JP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Reduced </a:t>
            </a:r>
            <a:r>
              <a:rPr lang="en-US" altLang="ja-JP" sz="1400" b="1" kern="0" dirty="0">
                <a:solidFill>
                  <a:srgbClr val="FF0000"/>
                </a:solidFill>
                <a:latin typeface="Arial"/>
                <a:cs typeface="Arial"/>
                <a:sym typeface="Arial"/>
              </a:rPr>
              <a:t>Low volatiles &amp; Odor factor substances</a:t>
            </a:r>
          </a:p>
          <a:p>
            <a:pPr marL="232172" indent="-232172">
              <a:buFontTx/>
              <a:buChar char="-"/>
            </a:pPr>
            <a:r>
              <a:rPr lang="en-US" altLang="ja-JP" sz="14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Excellent performance in Fogging test</a:t>
            </a:r>
          </a:p>
        </p:txBody>
      </p:sp>
      <p:pic>
        <p:nvPicPr>
          <p:cNvPr id="29" name="図 1">
            <a:extLst>
              <a:ext uri="{FF2B5EF4-FFF2-40B4-BE49-F238E27FC236}">
                <a16:creationId xmlns:a16="http://schemas.microsoft.com/office/drawing/2014/main" id="{28106C10-1754-47E9-9335-2DAD8E337D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86" y="284686"/>
            <a:ext cx="998030" cy="63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角丸四角形 9">
            <a:extLst>
              <a:ext uri="{FF2B5EF4-FFF2-40B4-BE49-F238E27FC236}">
                <a16:creationId xmlns:a16="http://schemas.microsoft.com/office/drawing/2014/main" id="{7ECD8AC1-8475-4649-AE7B-5870FA371BA5}"/>
              </a:ext>
            </a:extLst>
          </p:cNvPr>
          <p:cNvSpPr/>
          <p:nvPr/>
        </p:nvSpPr>
        <p:spPr>
          <a:xfrm>
            <a:off x="873222" y="242813"/>
            <a:ext cx="1898713" cy="6681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38"/>
          </a:p>
        </p:txBody>
      </p:sp>
      <p:sp>
        <p:nvSpPr>
          <p:cNvPr id="31" name="横巻き 10">
            <a:extLst>
              <a:ext uri="{FF2B5EF4-FFF2-40B4-BE49-F238E27FC236}">
                <a16:creationId xmlns:a16="http://schemas.microsoft.com/office/drawing/2014/main" id="{280B3924-B866-4F7C-BDFE-867A4D8DF942}"/>
              </a:ext>
            </a:extLst>
          </p:cNvPr>
          <p:cNvSpPr/>
          <p:nvPr/>
        </p:nvSpPr>
        <p:spPr>
          <a:xfrm>
            <a:off x="345546" y="46235"/>
            <a:ext cx="974481" cy="259947"/>
          </a:xfrm>
          <a:prstGeom prst="horizontalScroll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138" b="1" dirty="0">
                <a:solidFill>
                  <a:schemeClr val="tx1"/>
                </a:solidFill>
              </a:rPr>
              <a:t>Application</a:t>
            </a:r>
          </a:p>
        </p:txBody>
      </p:sp>
      <p:pic>
        <p:nvPicPr>
          <p:cNvPr id="32" name="図 2">
            <a:extLst>
              <a:ext uri="{FF2B5EF4-FFF2-40B4-BE49-F238E27FC236}">
                <a16:creationId xmlns:a16="http://schemas.microsoft.com/office/drawing/2014/main" id="{4FE59612-4C9A-40A2-96C7-F8A4F04CE17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23886"/>
          <a:stretch/>
        </p:blipFill>
        <p:spPr>
          <a:xfrm>
            <a:off x="1880538" y="293301"/>
            <a:ext cx="816145" cy="61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3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301</Words>
  <Application>Microsoft Office PowerPoint</Application>
  <PresentationFormat>Widescreen</PresentationFormat>
  <Paragraphs>113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Toyo Ink America’s PSA’s for Low VOC Automotive Applications  - 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Toyo Ink America Pressure Sensitive Adhesive Programs &amp; Projects</dc:title>
  <dc:creator>James Koch</dc:creator>
  <cp:lastModifiedBy>Jim Koch</cp:lastModifiedBy>
  <cp:revision>17</cp:revision>
  <cp:lastPrinted>2021-05-06T15:32:24Z</cp:lastPrinted>
  <dcterms:created xsi:type="dcterms:W3CDTF">2021-01-28T22:44:27Z</dcterms:created>
  <dcterms:modified xsi:type="dcterms:W3CDTF">2021-06-04T19:07:39Z</dcterms:modified>
</cp:coreProperties>
</file>